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00000000-0000-0000-0000-000000000000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/>
  <p:slideViewPr/>
  <p:outlineViewPr/>
  <p:notesTextViewPr/>
  <p:gridSpacing cx="72008" cy="72008"/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slide" Target="slides/slide1.xml"/>
  <Relationship Id="rId3" Type="http://schemas.openxmlformats.org/officeDocument/2006/relationships/slide" Target="slides/slide2.xml"/>
  <Relationship Id="rId4" Type="http://schemas.openxmlformats.org/officeDocument/2006/relationships/slide" Target="slides/slide3.xml"/>
  <Relationship Id="rId5" Type="http://schemas.openxmlformats.org/officeDocument/2006/relationships/slide" Target="slides/slide4.xml"/>
  <Relationship Id="rId6" Type="http://schemas.openxmlformats.org/officeDocument/2006/relationships/slide" Target="slides/slide5.xml"/>
  <Relationship Id="rId7" Type="http://schemas.openxmlformats.org/officeDocument/2006/relationships/slide" Target="slides/slide6.xml"/>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Master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1" r:id="rId1"/>
  </p:sldLayoutIdLst>
  <p:txStyles/>
</p:sldMaster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g"/>
          <p:cNvSpPr/>
          <p:nvPr/>
        </p:nvSpPr>
        <p:spPr>
          <a:xfrm>
            <a:off x="0" y="0"/>
            <a:ext cx="13333333" cy="7500000"/>
          </a:xfrm>
          <a:prstGeom prst="rect">
            <a:avLst/>
          </a:prstGeom>
          <a:solidFill>
            <a:srgbClr val="F7F1E5"/>
          </a:solidFill>
          <a:ln>
            <a:noFill/>
          </a:ln>
        </p:spPr>
        <p:txBody>
          <a:bodyPr/>
          <a:lstStyle/>
          <a:p/>
        </p:txBody>
      </p:sp>
      <p:sp>
        <p:nvSpPr>
          <p:cNvPr id="3" name="leftBar"/>
          <p:cNvSpPr/>
          <p:nvPr/>
        </p:nvSpPr>
        <p:spPr>
          <a:xfrm>
            <a:off x="0" y="0"/>
            <a:ext cx="2600000" cy="7500000"/>
          </a:xfrm>
          <a:prstGeom prst="rect">
            <a:avLst/>
          </a:prstGeom>
          <a:solidFill>
            <a:srgbClr val="7B1E1E"/>
          </a:solidFill>
          <a:ln>
            <a:noFill/>
          </a:ln>
        </p:spPr>
        <p:txBody>
          <a:bodyPr/>
          <a:lstStyle/>
          <a:p/>
        </p:txBody>
      </p:sp>
      <p:sp>
        <p:nvSpPr>
          <p:cNvPr id="4" name="coverTitle"/>
          <p:cNvSpPr/>
          <p:nvPr/>
        </p:nvSpPr>
        <p:spPr>
          <a:xfrm>
            <a:off x="2950000" y="1100000"/>
            <a:ext cx="8500000" cy="19000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r>
              <a:rPr lang="zh-CN" sz="3200" b="0" dirty="0" smtClean="0">
                <a:solidFill>
                  <a:srgbClr val="7B1E1E"/>
                </a:solidFill>
                <a:latin typeface="Aptos"/>
                <a:ea typeface="PingFang SC"/>
              </a:rPr>
              <a:t>智讼通</a:t>
            </a:r>
          </a:p>
          <a:p>
            <a:r>
              <a:rPr lang="zh-CN" sz="2600" b="0" dirty="0" smtClean="0">
                <a:solidFill>
                  <a:srgbClr val="223046"/>
                </a:solidFill>
                <a:latin typeface="Aptos"/>
                <a:ea typeface="PingFang SC"/>
              </a:rPr>
              <a:t>律所合作文件与合作方案汇报</a:t>
            </a:r>
          </a:p>
        </p:txBody>
      </p:sp>
      <p:sp>
        <p:nvSpPr>
          <p:cNvPr id="5" name="coverSub"/>
          <p:cNvSpPr/>
          <p:nvPr/>
        </p:nvSpPr>
        <p:spPr>
          <a:xfrm>
            <a:off x="2950000" y="3000000"/>
            <a:ext cx="7800000" cy="14000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r>
              <a:rPr lang="zh-CN" sz="1800" b="0" dirty="0" smtClean="0">
                <a:solidFill>
                  <a:srgbClr val="7B1E1E"/>
                </a:solidFill>
                <a:latin typeface="Aptos"/>
                <a:ea typeface="PingFang SC"/>
              </a:rPr>
              <a:t>20260401 版</a:t>
            </a:r>
          </a:p>
          <a:p>
            <a:r>
              <a:rPr lang="zh-CN" sz="1700" b="0" dirty="0" smtClean="0">
                <a:solidFill>
                  <a:srgbClr val="44546A"/>
                </a:solidFill>
                <a:latin typeface="Aptos"/>
                <a:ea typeface="PingFang SC"/>
              </a:rPr>
              <a:t>包含：首批区域合作协议 / 合作合同 / 隐私保密运营规范 / 百度系平台授权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g"/>
          <p:cNvSpPr/>
          <p:nvPr/>
        </p:nvSpPr>
        <p:spPr>
          <a:xfrm>
            <a:off x="0" y="0"/>
            <a:ext cx="13333333" cy="750000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txBody>
          <a:bodyPr/>
          <a:lstStyle/>
          <a:p/>
        </p:txBody>
      </p:sp>
      <p:sp>
        <p:nvSpPr>
          <p:cNvPr id="3" name="topBar"/>
          <p:cNvSpPr/>
          <p:nvPr/>
        </p:nvSpPr>
        <p:spPr>
          <a:xfrm>
            <a:off x="0" y="0"/>
            <a:ext cx="13333333" cy="700000"/>
          </a:xfrm>
          <a:prstGeom prst="rect">
            <a:avLst/>
          </a:prstGeom>
          <a:solidFill>
            <a:srgbClr val="7B1E1E"/>
          </a:solidFill>
          <a:ln>
            <a:noFill/>
          </a:ln>
        </p:spPr>
        <p:txBody>
          <a:bodyPr/>
          <a:lstStyle/>
          <a:p/>
        </p:txBody>
      </p:sp>
      <p:sp>
        <p:nvSpPr>
          <p:cNvPr id="4" name="title"/>
          <p:cNvSpPr/>
          <p:nvPr/>
        </p:nvSpPr>
        <p:spPr>
          <a:xfrm>
            <a:off x="700000" y="880000"/>
            <a:ext cx="6000000" cy="7000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r>
              <a:rPr lang="zh-CN" sz="2600" b="0" dirty="0" smtClean="0">
                <a:solidFill>
                  <a:srgbClr val="7B1E1E"/>
                </a:solidFill>
                <a:latin typeface="Aptos"/>
                <a:ea typeface="PingFang SC"/>
              </a:rPr>
              <a:t>三份文件结构</a:t>
            </a:r>
          </a:p>
        </p:txBody>
      </p:sp>
      <p:sp>
        <p:nvSpPr>
          <p:cNvPr id="5" name="box1"/>
          <p:cNvSpPr/>
          <p:nvPr/>
        </p:nvSpPr>
        <p:spPr>
          <a:xfrm>
            <a:off x="700000" y="1700000"/>
            <a:ext cx="3700000" cy="3900000"/>
          </a:xfrm>
          <a:prstGeom prst="roundRect">
            <a:avLst/>
          </a:prstGeom>
          <a:solidFill>
            <a:srgbClr val="F8F2E7"/>
          </a:solidFill>
          <a:ln>
            <a:solidFill>
              <a:srgbClr val="D8C7A1"/>
            </a:solidFill>
          </a:ln>
        </p:spPr>
        <p:txBody>
          <a:bodyPr wrap="square" anchor="t" lIns="182880" tIns="146304" rIns="182880" bIns="146304"/>
          <a:lstStyle/>
          <a:p>
            <a:r>
              <a:rPr lang="zh-CN" sz="2200" b="1">
                <a:solidFill>
                  <a:srgbClr val="7B1E1E"/>
                </a:solidFill>
                <a:latin typeface="Aptos"/>
                <a:ea typeface="PingFang SC"/>
              </a:rPr>
              <a:t>01 首批区域合作协议</a:t>
            </a:r>
          </a:p>
          <a:p marL="342900" indent="-171450">
            <a:pPr lvl="0">
              <a:buChar char="•"/>
            </a:pPr>
            <a:r>
              <a:rPr lang="zh-CN" sz="1800">
                <a:solidFill>
                  <a:srgbClr val="223046"/>
                </a:solidFill>
                <a:latin typeface="Aptos"/>
                <a:ea typeface="PingFang SC"/>
              </a:rPr>
              <a:t>合作期间甲方无偿提供智颂通、律肃审、妙答法律等软件与技术支持</a:t>
            </a:r>
          </a:p>
          <a:p marL="342900" indent="-171450">
            <a:pPr lvl="0">
              <a:buChar char="•"/>
            </a:pPr>
            <a:r>
              <a:rPr lang="zh-CN" sz="1800">
                <a:solidFill>
                  <a:srgbClr val="223046"/>
                </a:solidFill>
                <a:latin typeface="Aptos"/>
                <a:ea typeface="PingFang SC"/>
              </a:rPr>
              <a:t>支持律所宣传推广与品牌展示</a:t>
            </a:r>
          </a:p>
          <a:p marL="342900" indent="-171450">
            <a:pPr lvl="0">
              <a:buChar char="•"/>
            </a:pPr>
            <a:r>
              <a:rPr lang="zh-CN" sz="1800">
                <a:solidFill>
                  <a:srgbClr val="223046"/>
                </a:solidFill>
                <a:latin typeface="Aptos"/>
                <a:ea typeface="PingFang SC"/>
              </a:rPr>
              <a:t>支持全国 / 地区合作手动勾选</a:t>
            </a:r>
          </a:p>
          <a:p marL="342900" indent="-171450">
            <a:pPr lvl="0">
              <a:buChar char="•"/>
            </a:pPr>
            <a:r>
              <a:rPr lang="zh-CN" sz="1800">
                <a:solidFill>
                  <a:srgbClr val="223046"/>
                </a:solidFill>
                <a:latin typeface="Aptos"/>
                <a:ea typeface="PingFang SC"/>
              </a:rPr>
              <a:t>支持独家 / 非独家合作勾选</a:t>
            </a:r>
          </a:p>
        </p:txBody>
      </p:sp>
      <p:sp>
        <p:nvSpPr>
          <p:cNvPr id="6" name="box2"/>
          <p:cNvSpPr/>
          <p:nvPr/>
        </p:nvSpPr>
        <p:spPr>
          <a:xfrm>
            <a:off x="4800000" y="1700000"/>
            <a:ext cx="3700000" cy="3900000"/>
          </a:xfrm>
          <a:prstGeom prst="roundRect">
            <a:avLst/>
          </a:prstGeom>
          <a:solidFill>
            <a:srgbClr val="F8F2E7"/>
          </a:solidFill>
          <a:ln>
            <a:solidFill>
              <a:srgbClr val="D8C7A1"/>
            </a:solidFill>
          </a:ln>
        </p:spPr>
        <p:txBody>
          <a:bodyPr wrap="square" anchor="t" lIns="182880" tIns="146304" rIns="182880" bIns="146304"/>
          <a:lstStyle/>
          <a:p>
            <a:r>
              <a:rPr lang="zh-CN" sz="2200" b="1">
                <a:solidFill>
                  <a:srgbClr val="7B1E1E"/>
                </a:solidFill>
                <a:latin typeface="Aptos"/>
                <a:ea typeface="PingFang SC"/>
              </a:rPr>
              <a:t>02 合作合同</a:t>
            </a:r>
          </a:p>
          <a:p marL="342900" indent="-171450">
            <a:pPr lvl="0">
              <a:buChar char="•"/>
            </a:pPr>
            <a:r>
              <a:rPr lang="zh-CN" sz="1800">
                <a:solidFill>
                  <a:srgbClr val="223046"/>
                </a:solidFill>
                <a:latin typeface="Aptos"/>
                <a:ea typeface="PingFang SC"/>
              </a:rPr>
              <a:t>明确甲乙双方责任划分</a:t>
            </a:r>
          </a:p>
          <a:p marL="342900" indent="-171450">
            <a:pPr lvl="0">
              <a:buChar char="•"/>
            </a:pPr>
            <a:r>
              <a:rPr lang="zh-CN" sz="1800">
                <a:solidFill>
                  <a:srgbClr val="223046"/>
                </a:solidFill>
                <a:latin typeface="Aptos"/>
                <a:ea typeface="PingFang SC"/>
              </a:rPr>
              <a:t>加入百度系平台授权与服务支持条款</a:t>
            </a:r>
          </a:p>
          <a:p marL="342900" indent="-171450">
            <a:pPr lvl="0">
              <a:buChar char="•"/>
            </a:pPr>
            <a:r>
              <a:rPr lang="zh-CN" sz="1800">
                <a:solidFill>
                  <a:srgbClr val="223046"/>
                </a:solidFill>
                <a:latin typeface="Aptos"/>
                <a:ea typeface="PingFang SC"/>
              </a:rPr>
              <a:t>授权覆盖百度相关平台及智颂通、律肃审、妙答法律</a:t>
            </a:r>
          </a:p>
          <a:p marL="342900" indent="-171450">
            <a:pPr lvl="0">
              <a:buChar char="•"/>
            </a:pPr>
            <a:r>
              <a:rPr lang="zh-CN" sz="1800">
                <a:solidFill>
                  <a:srgbClr val="223046"/>
                </a:solidFill>
                <a:latin typeface="Aptos"/>
                <a:ea typeface="PingFang SC"/>
              </a:rPr>
              <a:t>约定合作期限、结算、违约与解除</a:t>
            </a:r>
          </a:p>
        </p:txBody>
      </p:sp>
      <p:sp>
        <p:nvSpPr>
          <p:cNvPr id="7" name="box3"/>
          <p:cNvSpPr/>
          <p:nvPr/>
        </p:nvSpPr>
        <p:spPr>
          <a:xfrm>
            <a:off x="8900000" y="1700000"/>
            <a:ext cx="3700000" cy="3900000"/>
          </a:xfrm>
          <a:prstGeom prst="roundRect">
            <a:avLst/>
          </a:prstGeom>
          <a:solidFill>
            <a:srgbClr val="F8F2E7"/>
          </a:solidFill>
          <a:ln>
            <a:solidFill>
              <a:srgbClr val="D8C7A1"/>
            </a:solidFill>
          </a:ln>
        </p:spPr>
        <p:txBody>
          <a:bodyPr wrap="square" anchor="t" lIns="182880" tIns="146304" rIns="182880" bIns="146304"/>
          <a:lstStyle/>
          <a:p>
            <a:r>
              <a:rPr lang="zh-CN" sz="2200" b="1">
                <a:solidFill>
                  <a:srgbClr val="7B1E1E"/>
                </a:solidFill>
                <a:latin typeface="Aptos"/>
                <a:ea typeface="PingFang SC"/>
              </a:rPr>
              <a:t>03 隐私/保密/运营规范</a:t>
            </a:r>
          </a:p>
          <a:p marL="342900" indent="-171450">
            <a:pPr lvl="0">
              <a:buChar char="•"/>
            </a:pPr>
            <a:r>
              <a:rPr lang="zh-CN" sz="1800">
                <a:solidFill>
                  <a:srgbClr val="223046"/>
                </a:solidFill>
                <a:latin typeface="Aptos"/>
                <a:ea typeface="PingFang SC"/>
              </a:rPr>
              <a:t>覆盖用户信息处理、保密、内部权限控制</a:t>
            </a:r>
          </a:p>
          <a:p marL="342900" indent="-171450">
            <a:pPr lvl="0">
              <a:buChar char="•"/>
            </a:pPr>
            <a:r>
              <a:rPr lang="zh-CN" sz="1800">
                <a:solidFill>
                  <a:srgbClr val="223046"/>
                </a:solidFill>
                <a:latin typeface="Aptos"/>
                <a:ea typeface="PingFang SC"/>
              </a:rPr>
              <a:t>覆盖工信、网信、网络安全、隐私合规义务</a:t>
            </a:r>
          </a:p>
          <a:p marL="342900" indent="-171450">
            <a:pPr lvl="0">
              <a:buChar char="•"/>
            </a:pPr>
            <a:r>
              <a:rPr lang="zh-CN" sz="1800">
                <a:solidFill>
                  <a:srgbClr val="223046"/>
                </a:solidFill>
                <a:latin typeface="Aptos"/>
                <a:ea typeface="PingFang SC"/>
              </a:rPr>
              <a:t>规范运营行为、投诉反馈和数据删除</a:t>
            </a:r>
          </a:p>
          <a:p marL="342900" indent="-171450">
            <a:pPr lvl="0">
              <a:buChar char="•"/>
            </a:pPr>
            <a:r>
              <a:rPr lang="zh-CN" sz="1800">
                <a:solidFill>
                  <a:srgbClr val="223046"/>
                </a:solidFill>
                <a:latin typeface="Aptos"/>
                <a:ea typeface="PingFang SC"/>
              </a:rPr>
              <a:t>作为主合同重要组成部分使用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g"/>
          <p:cNvSpPr/>
          <p:nvPr/>
        </p:nvSpPr>
        <p:spPr>
          <a:xfrm>
            <a:off x="0" y="0"/>
            <a:ext cx="13333333" cy="7500000"/>
          </a:xfrm>
          <a:prstGeom prst="rect">
            <a:avLst/>
          </a:prstGeom>
          <a:solidFill>
            <a:srgbClr val="F7F1E5"/>
          </a:solidFill>
          <a:ln>
            <a:noFill/>
          </a:ln>
        </p:spPr>
        <p:txBody>
          <a:bodyPr/>
          <a:lstStyle/>
          <a:p/>
        </p:txBody>
      </p:sp>
      <p:sp>
        <p:nvSpPr>
          <p:cNvPr id="3" name="title"/>
          <p:cNvSpPr/>
          <p:nvPr/>
        </p:nvSpPr>
        <p:spPr>
          <a:xfrm>
            <a:off x="700000" y="700000"/>
            <a:ext cx="7000000" cy="7000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r>
              <a:rPr lang="zh-CN" sz="2600" b="0" dirty="0" smtClean="0">
                <a:solidFill>
                  <a:srgbClr val="7B1E1E"/>
                </a:solidFill>
                <a:latin typeface="Aptos"/>
                <a:ea typeface="PingFang SC"/>
              </a:rPr>
              <a:t>首批区域合作协议核心亮点</a:t>
            </a:r>
          </a:p>
        </p:txBody>
      </p:sp>
      <p:sp>
        <p:nvSpPr>
          <p:cNvPr id="4" name="b1"/>
          <p:cNvSpPr/>
          <p:nvPr/>
        </p:nvSpPr>
        <p:spPr>
          <a:xfrm>
            <a:off x="700000" y="1600000"/>
            <a:ext cx="5900000" cy="4700000"/>
          </a:xfrm>
          <a:prstGeom prst="roundRect">
            <a:avLst/>
          </a:prstGeom>
          <a:solidFill>
            <a:srgbClr val="F8F2E7"/>
          </a:solidFill>
          <a:ln>
            <a:solidFill>
              <a:srgbClr val="D8C7A1"/>
            </a:solidFill>
          </a:ln>
        </p:spPr>
        <p:txBody>
          <a:bodyPr wrap="square" anchor="t" lIns="182880" tIns="146304" rIns="182880" bIns="146304"/>
          <a:lstStyle/>
          <a:p>
            <a:r>
              <a:rPr lang="zh-CN" sz="2200" b="1">
                <a:solidFill>
                  <a:srgbClr val="7B1E1E"/>
                </a:solidFill>
                <a:latin typeface="Aptos"/>
                <a:ea typeface="PingFang SC"/>
              </a:rPr>
              <a:t>甲方支持</a:t>
            </a:r>
          </a:p>
          <a:p marL="342900" indent="-171450">
            <a:pPr lvl="0">
              <a:buChar char="•"/>
            </a:pPr>
            <a:r>
              <a:rPr lang="zh-CN" sz="1800">
                <a:solidFill>
                  <a:srgbClr val="223046"/>
                </a:solidFill>
                <a:latin typeface="Aptos"/>
                <a:ea typeface="PingFang SC"/>
              </a:rPr>
              <a:t>合作期间甲方无偿提供智颂通、律肃审、妙答法律等软件、产品或服务</a:t>
            </a:r>
          </a:p>
          <a:p marL="342900" indent="-171450">
            <a:pPr lvl="0">
              <a:buChar char="•"/>
            </a:pPr>
            <a:r>
              <a:rPr lang="zh-CN" sz="1800">
                <a:solidFill>
                  <a:srgbClr val="223046"/>
                </a:solidFill>
                <a:latin typeface="Aptos"/>
                <a:ea typeface="PingFang SC"/>
              </a:rPr>
              <a:t>提供技术支持、培训资料、日常使用协助</a:t>
            </a:r>
          </a:p>
          <a:p marL="342900" indent="-171450">
            <a:pPr lvl="0">
              <a:buChar char="•"/>
            </a:pPr>
            <a:r>
              <a:rPr lang="zh-CN" sz="1800">
                <a:solidFill>
                  <a:srgbClr val="223046"/>
                </a:solidFill>
                <a:latin typeface="Aptos"/>
                <a:ea typeface="PingFang SC"/>
              </a:rPr>
              <a:t>提供律所宣传推广、品牌曝光和合作展示</a:t>
            </a:r>
          </a:p>
          <a:p marL="342900" indent="-171450">
            <a:pPr lvl="0">
              <a:buChar char="•"/>
            </a:pPr>
            <a:r>
              <a:rPr lang="zh-CN" sz="1800">
                <a:solidFill>
                  <a:srgbClr val="223046"/>
                </a:solidFill>
                <a:latin typeface="Aptos"/>
                <a:ea typeface="PingFang SC"/>
              </a:rPr>
              <a:t>保留根据合作表现调整支持强度的权利</a:t>
            </a:r>
          </a:p>
        </p:txBody>
      </p:sp>
      <p:sp>
        <p:nvSpPr>
          <p:cNvPr id="5" name="b2"/>
          <p:cNvSpPr/>
          <p:nvPr/>
        </p:nvSpPr>
        <p:spPr>
          <a:xfrm>
            <a:off x="6700000" y="1600000"/>
            <a:ext cx="5900000" cy="4700000"/>
          </a:xfrm>
          <a:prstGeom prst="roundRect">
            <a:avLst/>
          </a:prstGeom>
          <a:solidFill>
            <a:srgbClr val="F8F2E7"/>
          </a:solidFill>
          <a:ln>
            <a:solidFill>
              <a:srgbClr val="D8C7A1"/>
            </a:solidFill>
          </a:ln>
        </p:spPr>
        <p:txBody>
          <a:bodyPr wrap="square" anchor="t" lIns="182880" tIns="146304" rIns="182880" bIns="146304"/>
          <a:lstStyle/>
          <a:p>
            <a:r>
              <a:rPr lang="zh-CN" sz="2200" b="1">
                <a:solidFill>
                  <a:srgbClr val="7B1E1E"/>
                </a:solidFill>
                <a:latin typeface="Aptos"/>
                <a:ea typeface="PingFang SC"/>
              </a:rPr>
              <a:t>乙方义务</a:t>
            </a:r>
          </a:p>
          <a:p marL="342900" indent="-171450">
            <a:pPr lvl="0">
              <a:buChar char="•"/>
            </a:pPr>
            <a:r>
              <a:rPr lang="zh-CN" sz="1800">
                <a:solidFill>
                  <a:srgbClr val="223046"/>
                </a:solidFill>
                <a:latin typeface="Aptos"/>
                <a:ea typeface="PingFang SC"/>
              </a:rPr>
              <a:t>乙方配合宣传，提供律所和律师素材</a:t>
            </a:r>
          </a:p>
          <a:p marL="342900" indent="-171450">
            <a:pPr lvl="0">
              <a:buChar char="•"/>
            </a:pPr>
            <a:r>
              <a:rPr lang="zh-CN" sz="1800">
                <a:solidFill>
                  <a:srgbClr val="223046"/>
                </a:solidFill>
                <a:latin typeface="Aptos"/>
                <a:ea typeface="PingFang SC"/>
              </a:rPr>
              <a:t>乙方提供真实、合法、准确的展示信息</a:t>
            </a:r>
          </a:p>
          <a:p marL="342900" indent="-171450">
            <a:pPr lvl="0">
              <a:buChar char="•"/>
            </a:pPr>
            <a:r>
              <a:rPr lang="zh-CN" sz="1800">
                <a:solidFill>
                  <a:srgbClr val="223046"/>
                </a:solidFill>
                <a:latin typeface="Aptos"/>
                <a:ea typeface="PingFang SC"/>
              </a:rPr>
              <a:t>乙方及时响应合作事项和法律服务需求</a:t>
            </a:r>
          </a:p>
          <a:p marL="342900" indent="-171450">
            <a:pPr lvl="0">
              <a:buChar char="•"/>
            </a:pPr>
            <a:r>
              <a:rPr lang="zh-CN" sz="1800">
                <a:solidFill>
                  <a:srgbClr val="223046"/>
                </a:solidFill>
                <a:latin typeface="Aptos"/>
                <a:ea typeface="PingFang SC"/>
              </a:rPr>
              <a:t>支持全国/地区勾选，支持独家/非独家勾选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g"/>
          <p:cNvSpPr/>
          <p:nvPr/>
        </p:nvSpPr>
        <p:spPr>
          <a:xfrm>
            <a:off x="0" y="0"/>
            <a:ext cx="13333333" cy="750000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txBody>
          <a:bodyPr/>
          <a:lstStyle/>
          <a:p/>
        </p:txBody>
      </p:sp>
      <p:sp>
        <p:nvSpPr>
          <p:cNvPr id="3" name="title"/>
          <p:cNvSpPr/>
          <p:nvPr/>
        </p:nvSpPr>
        <p:spPr>
          <a:xfrm>
            <a:off x="700000" y="700000"/>
            <a:ext cx="7000000" cy="7000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r>
              <a:rPr lang="zh-CN" sz="2600" b="0" dirty="0" smtClean="0">
                <a:solidFill>
                  <a:srgbClr val="7B1E1E"/>
                </a:solidFill>
                <a:latin typeface="Aptos"/>
                <a:ea typeface="PingFang SC"/>
              </a:rPr>
              <a:t>合作合同核心亮点</a:t>
            </a:r>
          </a:p>
        </p:txBody>
      </p:sp>
      <p:sp>
        <p:nvSpPr>
          <p:cNvPr id="4" name="b1"/>
          <p:cNvSpPr/>
          <p:nvPr/>
        </p:nvSpPr>
        <p:spPr>
          <a:xfrm>
            <a:off x="700000" y="1600000"/>
            <a:ext cx="5900000" cy="4800000"/>
          </a:xfrm>
          <a:prstGeom prst="roundRect">
            <a:avLst/>
          </a:prstGeom>
          <a:solidFill>
            <a:srgbClr val="F8F2E7"/>
          </a:solidFill>
          <a:ln>
            <a:solidFill>
              <a:srgbClr val="D8C7A1"/>
            </a:solidFill>
          </a:ln>
        </p:spPr>
        <p:txBody>
          <a:bodyPr wrap="square" anchor="t" lIns="182880" tIns="146304" rIns="182880" bIns="146304"/>
          <a:lstStyle/>
          <a:p>
            <a:r>
              <a:rPr lang="zh-CN" sz="2200" b="1">
                <a:solidFill>
                  <a:srgbClr val="7B1E1E"/>
                </a:solidFill>
                <a:latin typeface="Aptos"/>
                <a:ea typeface="PingFang SC"/>
              </a:rPr>
              <a:t>责任划分</a:t>
            </a:r>
          </a:p>
          <a:p marL="342900" indent="-171450">
            <a:pPr lvl="0">
              <a:buChar char="•"/>
            </a:pPr>
            <a:r>
              <a:rPr lang="zh-CN" sz="1800">
                <a:solidFill>
                  <a:srgbClr val="223046"/>
                </a:solidFill>
                <a:latin typeface="Aptos"/>
                <a:ea typeface="PingFang SC"/>
              </a:rPr>
              <a:t>明确甲方负责平台运营、内容承接、线索分发、合作管理</a:t>
            </a:r>
          </a:p>
          <a:p marL="342900" indent="-171450">
            <a:pPr lvl="0">
              <a:buChar char="•"/>
            </a:pPr>
            <a:r>
              <a:rPr lang="zh-CN" sz="1800">
                <a:solidFill>
                  <a:srgbClr val="223046"/>
                </a:solidFill>
                <a:latin typeface="Aptos"/>
                <a:ea typeface="PingFang SC"/>
              </a:rPr>
              <a:t>明确乙方负责咨询、委托、收费、履约和争议处理</a:t>
            </a:r>
          </a:p>
          <a:p marL="342900" indent="-171450">
            <a:pPr lvl="0">
              <a:buChar char="•"/>
            </a:pPr>
            <a:r>
              <a:rPr lang="zh-CN" sz="1800">
                <a:solidFill>
                  <a:srgbClr val="223046"/>
                </a:solidFill>
                <a:latin typeface="Aptos"/>
                <a:ea typeface="PingFang SC"/>
              </a:rPr>
              <a:t>不构成劳动、合伙、共同承揽关系</a:t>
            </a:r>
          </a:p>
          <a:p marL="342900" indent="-171450">
            <a:pPr lvl="0">
              <a:buChar char="•"/>
            </a:pPr>
            <a:r>
              <a:rPr lang="zh-CN" sz="1800">
                <a:solidFill>
                  <a:srgbClr val="223046"/>
                </a:solidFill>
                <a:latin typeface="Aptos"/>
                <a:ea typeface="PingFang SC"/>
              </a:rPr>
              <a:t>甲方不对案源数量、签约率、案件结果、收益作保证</a:t>
            </a:r>
          </a:p>
        </p:txBody>
      </p:sp>
      <p:sp>
        <p:nvSpPr>
          <p:cNvPr id="5" name="b2"/>
          <p:cNvSpPr/>
          <p:nvPr/>
        </p:nvSpPr>
        <p:spPr>
          <a:xfrm>
            <a:off x="6700000" y="1600000"/>
            <a:ext cx="5900000" cy="4800000"/>
          </a:xfrm>
          <a:prstGeom prst="roundRect">
            <a:avLst/>
          </a:prstGeom>
          <a:solidFill>
            <a:srgbClr val="F8F2E7"/>
          </a:solidFill>
          <a:ln>
            <a:solidFill>
              <a:srgbClr val="D8C7A1"/>
            </a:solidFill>
          </a:ln>
        </p:spPr>
        <p:txBody>
          <a:bodyPr wrap="square" anchor="t" lIns="182880" tIns="146304" rIns="182880" bIns="146304"/>
          <a:lstStyle/>
          <a:p>
            <a:r>
              <a:rPr lang="zh-CN" sz="2200" b="1">
                <a:solidFill>
                  <a:srgbClr val="7B1E1E"/>
                </a:solidFill>
                <a:latin typeface="Aptos"/>
                <a:ea typeface="PingFang SC"/>
              </a:rPr>
              <a:t>平台授权</a:t>
            </a:r>
          </a:p>
          <a:p marL="342900" indent="-171450">
            <a:pPr lvl="0">
              <a:buChar char="•"/>
            </a:pPr>
            <a:r>
              <a:rPr lang="zh-CN" sz="1800">
                <a:solidFill>
                  <a:srgbClr val="223046"/>
                </a:solidFill>
                <a:latin typeface="Aptos"/>
                <a:ea typeface="PingFang SC"/>
              </a:rPr>
              <a:t>授权覆盖百度集团及其关联主体相关平台</a:t>
            </a:r>
          </a:p>
          <a:p marL="342900" indent="-171450">
            <a:pPr lvl="0">
              <a:buChar char="•"/>
            </a:pPr>
            <a:r>
              <a:rPr lang="zh-CN" sz="1800">
                <a:solidFill>
                  <a:srgbClr val="223046"/>
                </a:solidFill>
                <a:latin typeface="Aptos"/>
                <a:ea typeface="PingFang SC"/>
              </a:rPr>
              <a:t>包括北京百度网讯科技有限公司相关平台、手机百度、百度贴吧、百度联盟、百度 App</a:t>
            </a:r>
          </a:p>
          <a:p marL="342900" indent="-171450">
            <a:pPr lvl="0">
              <a:buChar char="•"/>
            </a:pPr>
            <a:r>
              <a:rPr lang="zh-CN" sz="1800">
                <a:solidFill>
                  <a:srgbClr val="223046"/>
                </a:solidFill>
                <a:latin typeface="Aptos"/>
                <a:ea typeface="PingFang SC"/>
              </a:rPr>
              <a:t>同时覆盖智颂通、律肃审、妙答法律等产品、页面或系统</a:t>
            </a:r>
          </a:p>
          <a:p marL="342900" indent="-171450">
            <a:pPr lvl="0">
              <a:buChar char="•"/>
            </a:pPr>
            <a:r>
              <a:rPr lang="zh-CN" sz="1800">
                <a:solidFill>
                  <a:srgbClr val="223046"/>
                </a:solidFill>
                <a:latin typeface="Aptos"/>
                <a:ea typeface="PingFang SC"/>
              </a:rPr>
              <a:t>乙方需为导入用户提供法律相关服务支持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g"/>
          <p:cNvSpPr/>
          <p:nvPr/>
        </p:nvSpPr>
        <p:spPr>
          <a:xfrm>
            <a:off x="0" y="0"/>
            <a:ext cx="13333333" cy="7500000"/>
          </a:xfrm>
          <a:prstGeom prst="rect">
            <a:avLst/>
          </a:prstGeom>
          <a:solidFill>
            <a:srgbClr val="F7F1E5"/>
          </a:solidFill>
          <a:ln>
            <a:noFill/>
          </a:ln>
        </p:spPr>
        <p:txBody>
          <a:bodyPr/>
          <a:lstStyle/>
          <a:p/>
        </p:txBody>
      </p:sp>
      <p:sp>
        <p:nvSpPr>
          <p:cNvPr id="3" name="title"/>
          <p:cNvSpPr/>
          <p:nvPr/>
        </p:nvSpPr>
        <p:spPr>
          <a:xfrm>
            <a:off x="700000" y="700000"/>
            <a:ext cx="8000000" cy="7000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r>
              <a:rPr lang="zh-CN" sz="2600" b="0" dirty="0" smtClean="0">
                <a:solidFill>
                  <a:srgbClr val="7B1E1E"/>
                </a:solidFill>
                <a:latin typeface="Aptos"/>
                <a:ea typeface="PingFang SC"/>
              </a:rPr>
              <a:t>合规与运营规范</a:t>
            </a:r>
          </a:p>
        </p:txBody>
      </p:sp>
      <p:sp>
        <p:nvSpPr>
          <p:cNvPr id="4" name="b1"/>
          <p:cNvSpPr/>
          <p:nvPr/>
        </p:nvSpPr>
        <p:spPr>
          <a:xfrm>
            <a:off x="700000" y="1600000"/>
            <a:ext cx="12000000" cy="4900000"/>
          </a:xfrm>
          <a:prstGeom prst="roundRect">
            <a:avLst/>
          </a:prstGeom>
          <a:solidFill>
            <a:srgbClr val="F8F2E7"/>
          </a:solidFill>
          <a:ln>
            <a:solidFill>
              <a:srgbClr val="D8C7A1"/>
            </a:solidFill>
          </a:ln>
        </p:spPr>
        <p:txBody>
          <a:bodyPr wrap="square" anchor="t" lIns="182880" tIns="146304" rIns="182880" bIns="146304"/>
          <a:lstStyle/>
          <a:p>
            <a:r>
              <a:rPr lang="zh-CN" sz="2200" b="1">
                <a:solidFill>
                  <a:srgbClr val="7B1E1E"/>
                </a:solidFill>
                <a:latin typeface="Aptos"/>
                <a:ea typeface="PingFang SC"/>
              </a:rPr>
              <a:t>重点合规要求</a:t>
            </a:r>
          </a:p>
          <a:p marL="342900" indent="-171450">
            <a:pPr lvl="0">
              <a:buChar char="•"/>
            </a:pPr>
            <a:r>
              <a:rPr lang="zh-CN" sz="1800">
                <a:solidFill>
                  <a:srgbClr val="223046"/>
                </a:solidFill>
                <a:latin typeface="Aptos"/>
                <a:ea typeface="PingFang SC"/>
              </a:rPr>
              <a:t>乙方应遵守国家法律法规</a:t>
            </a:r>
          </a:p>
          <a:p marL="342900" indent="-171450">
            <a:pPr lvl="0">
              <a:buChar char="•"/>
            </a:pPr>
            <a:r>
              <a:rPr lang="zh-CN" sz="1800">
                <a:solidFill>
                  <a:srgbClr val="223046"/>
                </a:solidFill>
                <a:latin typeface="Aptos"/>
                <a:ea typeface="PingFang SC"/>
              </a:rPr>
              <a:t>乙方应遵守工业和信息化主管部门、网络信息主管部门相关监管要求</a:t>
            </a:r>
          </a:p>
          <a:p marL="342900" indent="-171450">
            <a:pPr lvl="0">
              <a:buChar char="•"/>
            </a:pPr>
            <a:r>
              <a:rPr lang="zh-CN" sz="1800">
                <a:solidFill>
                  <a:srgbClr val="223046"/>
                </a:solidFill>
                <a:latin typeface="Aptos"/>
                <a:ea typeface="PingFang SC"/>
              </a:rPr>
              <a:t>重点覆盖互联网信息服务、网络安全、数据安全、个人信息保护、隐私保护</a:t>
            </a:r>
          </a:p>
          <a:p marL="342900" indent="-171450">
            <a:pPr lvl="0">
              <a:buChar char="•"/>
            </a:pPr>
            <a:r>
              <a:rPr lang="zh-CN" sz="1800">
                <a:solidFill>
                  <a:srgbClr val="223046"/>
                </a:solidFill>
                <a:latin typeface="Aptos"/>
                <a:ea typeface="PingFang SC"/>
              </a:rPr>
              <a:t>不得超范围使用用户信息，不得导入外部营销系统，不得倒卖线索</a:t>
            </a:r>
          </a:p>
          <a:p marL="342900" indent="-171450">
            <a:pPr lvl="0">
              <a:buChar char="•"/>
            </a:pPr>
            <a:r>
              <a:rPr lang="zh-CN" sz="1800">
                <a:solidFill>
                  <a:srgbClr val="223046"/>
                </a:solidFill>
                <a:latin typeface="Aptos"/>
                <a:ea typeface="PingFang SC"/>
              </a:rPr>
              <a:t>发生数据安全事件、重大投诉、舆情或违法风险时应立即反馈并配合处置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g"/>
          <p:cNvSpPr/>
          <p:nvPr/>
        </p:nvSpPr>
        <p:spPr>
          <a:xfrm>
            <a:off x="0" y="0"/>
            <a:ext cx="13333333" cy="750000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txBody>
          <a:bodyPr/>
          <a:lstStyle/>
          <a:p/>
        </p:txBody>
      </p:sp>
      <p:sp>
        <p:nvSpPr>
          <p:cNvPr id="3" name="title"/>
          <p:cNvSpPr/>
          <p:nvPr/>
        </p:nvSpPr>
        <p:spPr>
          <a:xfrm>
            <a:off x="700000" y="700000"/>
            <a:ext cx="8000000" cy="7000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r>
              <a:rPr lang="zh-CN" sz="2600" b="0" dirty="0" smtClean="0">
                <a:solidFill>
                  <a:srgbClr val="7B1E1E"/>
                </a:solidFill>
                <a:latin typeface="Aptos"/>
                <a:ea typeface="PingFang SC"/>
              </a:rPr>
              <a:t>签约与落地建议</a:t>
            </a:r>
          </a:p>
        </p:txBody>
      </p:sp>
      <p:sp>
        <p:nvSpPr>
          <p:cNvPr id="4" name="b1"/>
          <p:cNvSpPr/>
          <p:nvPr/>
        </p:nvSpPr>
        <p:spPr>
          <a:xfrm>
            <a:off x="700000" y="1600000"/>
            <a:ext cx="12000000" cy="4600000"/>
          </a:xfrm>
          <a:prstGeom prst="roundRect">
            <a:avLst/>
          </a:prstGeom>
          <a:solidFill>
            <a:srgbClr val="F8F2E7"/>
          </a:solidFill>
          <a:ln>
            <a:solidFill>
              <a:srgbClr val="D8C7A1"/>
            </a:solidFill>
          </a:ln>
        </p:spPr>
        <p:txBody>
          <a:bodyPr wrap="square" anchor="t" lIns="182880" tIns="146304" rIns="182880" bIns="146304"/>
          <a:lstStyle/>
          <a:p>
            <a:r>
              <a:rPr lang="zh-CN" sz="2200" b="1">
                <a:solidFill>
                  <a:srgbClr val="7B1E1E"/>
                </a:solidFill>
                <a:latin typeface="Aptos"/>
                <a:ea typeface="PingFang SC"/>
              </a:rPr>
              <a:t>建议动作</a:t>
            </a:r>
          </a:p>
          <a:p marL="342900" indent="-171450">
            <a:pPr lvl="0">
              <a:buChar char="•"/>
            </a:pPr>
            <a:r>
              <a:rPr lang="zh-CN" sz="1800">
                <a:solidFill>
                  <a:srgbClr val="223046"/>
                </a:solidFill>
                <a:latin typeface="Aptos"/>
                <a:ea typeface="PingFang SC"/>
              </a:rPr>
              <a:t>签约前统一补全甲乙双方主体信息、联系人、地址、期限、违约金金额</a:t>
            </a:r>
          </a:p>
          <a:p marL="342900" indent="-171450">
            <a:pPr lvl="0">
              <a:buChar char="•"/>
            </a:pPr>
            <a:r>
              <a:rPr lang="zh-CN" sz="1800">
                <a:solidFill>
                  <a:srgbClr val="223046"/>
                </a:solidFill>
                <a:latin typeface="Aptos"/>
                <a:ea typeface="PingFang SC"/>
              </a:rPr>
              <a:t>首批区域合作协议中手动勾选全国/地区、独家/非独家，并填写独家范围和期限</a:t>
            </a:r>
          </a:p>
          <a:p marL="342900" indent="-171450">
            <a:pPr lvl="0">
              <a:buChar char="•"/>
            </a:pPr>
            <a:r>
              <a:rPr lang="zh-CN" sz="1800">
                <a:solidFill>
                  <a:srgbClr val="223046"/>
                </a:solidFill>
                <a:latin typeface="Aptos"/>
                <a:ea typeface="PingFang SC"/>
              </a:rPr>
              <a:t>如涉及百度投放或品牌页展示，建议另附一页宣传素材确认单</a:t>
            </a:r>
          </a:p>
          <a:p marL="342900" indent="-171450">
            <a:pPr lvl="0">
              <a:buChar char="•"/>
            </a:pPr>
            <a:r>
              <a:rPr lang="zh-CN" sz="1800">
                <a:solidFill>
                  <a:srgbClr val="223046"/>
                </a:solidFill>
                <a:latin typeface="Aptos"/>
                <a:ea typeface="PingFang SC"/>
              </a:rPr>
              <a:t>上线前再核对真实业务流程与隐私、数据、宣传口径的一致性</a:t>
            </a:r>
          </a:p>
        </p:txBody>
      </p:sp>
      <p:sp>
        <p:nvSpPr>
          <p:cNvPr id="5" name="footer"/>
          <p:cNvSpPr/>
          <p:nvPr/>
        </p:nvSpPr>
        <p:spPr>
          <a:xfrm>
            <a:off x="700000" y="6500000"/>
            <a:ext cx="8000000" cy="4000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r>
              <a:rPr lang="zh-CN" sz="1400" b="0" dirty="0" smtClean="0">
                <a:solidFill>
                  <a:srgbClr val="666666"/>
                </a:solidFill>
                <a:latin typeface="Aptos"/>
                <a:ea typeface="PingFang SC"/>
              </a:rPr>
              <a:t>智讼通律所合作资料包 | 20260401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Theme">
  <a:themeElements>
    <a:clrScheme name="Custom">
      <a:dk1>
        <a:srgbClr val="1F2430"/>
      </a:dk1>
      <a:lt1>
        <a:srgbClr val="FFFFFF"/>
      </a:lt1>
      <a:dk2>
        <a:srgbClr val="7B1E1E"/>
      </a:dk2>
      <a:lt2>
        <a:srgbClr val="F7F1E5"/>
      </a:lt2>
      <a:accent1>
        <a:srgbClr val="7B1E1E"/>
      </a:accent1>
      <a:accent2>
        <a:srgbClr val="C79A3B"/>
      </a:accent2>
      <a:accent3>
        <a:srgbClr val="223046"/>
      </a:accent3>
      <a:accent4>
        <a:srgbClr val="8C6A43"/>
      </a:accent4>
      <a:accent5>
        <a:srgbClr val="C95C3B"/>
      </a:accent5>
      <a:accent6>
        <a:srgbClr val="657387"/>
      </a:accent6>
      <a:hlink>
        <a:srgbClr val="0563C1"/>
      </a:hlink>
      <a:folHlink>
        <a:srgbClr val="954F72"/>
      </a:folHlink>
    </a:clrScheme>
    <a:fontScheme name="CustomFonts">
      <a:majorFont>
        <a:latin typeface="Aptos"/>
        <a:ea typeface="PingFang SC"/>
        <a:cs typeface="Aptos"/>
      </a:majorFont>
      <a:minorFont>
        <a:latin typeface="Aptos"/>
        <a:ea typeface="PingFang SC"/>
        <a:cs typeface="Aptos"/>
      </a:minorFont>
    </a:fontScheme>
    <a:fmtScheme name="CustomFmt">
      <a:fillStyleLst>
        <a:solidFill>
          <a:schemeClr val="phClr"/>
        </a:solidFill>
        <a:solidFill>
          <a:schemeClr val="accent1"/>
        </a:solidFill>
        <a:solidFill>
          <a:schemeClr val="accent2"/>
        </a:solidFill>
      </a:fillStyleLst>
      <a:lnStyleLst>
        <a:ln w="9525">
          <a:solidFill>
            <a:schemeClr val="accent1"/>
          </a:solidFill>
        </a:ln>
        <a:ln w="25400">
          <a:solidFill>
            <a:schemeClr val="accent2"/>
          </a:solidFill>
        </a:ln>
        <a:ln w="38100">
          <a:solidFill>
            <a:schemeClr val="accent3"/>
          </a:solidFill>
        </a:ln>
      </a:lnStyleLst>
      <a:effectStyleLst>
        <a:effectStyle/>
        <a:effectStyle/>
        <a:effectStyle/>
      </a:effectStyleLst>
      <a:bgFillStyleLst>
        <a:solidFill>
          <a:schemeClr val="lt1"/>
        </a:solidFill>
        <a:solidFill>
          <a:schemeClr val="lt2"/>
        </a:solidFill>
        <a:solidFill>
          <a:schemeClr val="dk1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Notes>0</Notes>
  <HiddenSlides>0</HiddenSlides>
  <MMClips>0</MMClips>
  <ScaleCrop>false</ScaleCrop>
  <HeadingPairs>
    <vt:vector size="2" baseType="variant">
      <vt:variant>
        <vt:lpstr>Theme</vt:lpstr>
      </vt:variant>
      <vt:variant>
        <vt:i4>1</vt:i4>
      </vt:variant>
    </vt:vector>
  </HeadingPairs>
  <TitlesOfParts>
    <vt:vector size="1" baseType="lpstr">
      <vt:lpstr>CustomTheme</vt:lpstr>
    </vt:vector>
  </TitlesOfPart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智讼通律所合作方案</dc:title>
  <dc:creator>OpenAI Codex</dc:creator>
  <cp:lastModifiedBy>OpenAI Codex</cp:lastModifiedBy>
</cp:coreProperties>
</file>